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2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2" autoAdjust="0"/>
    <p:restoredTop sz="94660"/>
  </p:normalViewPr>
  <p:slideViewPr>
    <p:cSldViewPr snapToGrid="0">
      <p:cViewPr varScale="1">
        <p:scale>
          <a:sx n="59" d="100"/>
          <a:sy n="59" d="100"/>
        </p:scale>
        <p:origin x="294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138632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1583609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1729196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1809066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207893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249088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378544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50958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159930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483673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A35158B-CD04-40F6-AE86-741041B94AE0}" type="datetimeFigureOut">
              <a:rPr kumimoji="1" lang="ja-JP" altLang="en-US" smtClean="0"/>
              <a:t>2021/7/30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2486820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A35158B-CD04-40F6-AE86-741041B94AE0}" type="datetimeFigureOut">
              <a:rPr kumimoji="1" lang="ja-JP" altLang="en-US" smtClean="0"/>
              <a:t>2021/7/30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01C3A72-ECBE-4FAB-81A5-D8BDA865D078}" type="slidenum">
              <a:rPr kumimoji="1" lang="ja-JP" altLang="en-US" smtClean="0"/>
              <a:t>‹#›</a:t>
            </a:fld>
            <a:endParaRPr kumimoji="1" lang="ja-JP" altLang="en-US"/>
          </a:p>
        </p:txBody>
      </p:sp>
    </p:spTree>
    <p:extLst>
      <p:ext uri="{BB962C8B-B14F-4D97-AF65-F5344CB8AC3E}">
        <p14:creationId xmlns:p14="http://schemas.microsoft.com/office/powerpoint/2010/main" val="40540395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535577" y="350141"/>
            <a:ext cx="5990495" cy="9188214"/>
            <a:chOff x="535577" y="350141"/>
            <a:chExt cx="5990495" cy="9188214"/>
          </a:xfrm>
        </p:grpSpPr>
        <p:sp>
          <p:nvSpPr>
            <p:cNvPr id="3" name="角丸四角形 2"/>
            <p:cNvSpPr/>
            <p:nvPr/>
          </p:nvSpPr>
          <p:spPr>
            <a:xfrm>
              <a:off x="680400" y="2300964"/>
              <a:ext cx="5497200" cy="1362407"/>
            </a:xfrm>
            <a:prstGeom prst="round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秋だけではありませ</a:t>
              </a:r>
              <a:r>
                <a:rPr kumimoji="1" lang="ja-JP" altLang="en-US" sz="3600" dirty="0">
                  <a:solidFill>
                    <a:schemeClr val="tx1"/>
                  </a:solidFill>
                </a:rPr>
                <a:t>ん</a:t>
              </a:r>
              <a:r>
                <a:rPr kumimoji="1" lang="ja-JP" altLang="en-US" sz="3600" dirty="0" smtClean="0">
                  <a:solidFill>
                    <a:schemeClr val="tx1"/>
                  </a:solidFill>
                </a:rPr>
                <a:t>、</a:t>
              </a:r>
              <a:endParaRPr kumimoji="1" lang="en-US" altLang="ja-JP" sz="3600" dirty="0" smtClean="0">
                <a:solidFill>
                  <a:schemeClr val="tx1"/>
                </a:solidFill>
              </a:endParaRPr>
            </a:p>
            <a:p>
              <a:pPr algn="ctr"/>
              <a:r>
                <a:rPr kumimoji="1" lang="ja-JP" altLang="en-US" sz="3600" dirty="0">
                  <a:solidFill>
                    <a:schemeClr val="tx1"/>
                  </a:solidFill>
                </a:rPr>
                <a:t>夏場</a:t>
              </a:r>
              <a:r>
                <a:rPr kumimoji="1" lang="ja-JP" altLang="en-US" sz="3600" dirty="0" smtClean="0">
                  <a:solidFill>
                    <a:schemeClr val="tx1"/>
                  </a:solidFill>
                </a:rPr>
                <a:t>の</a:t>
              </a:r>
              <a:r>
                <a:rPr kumimoji="1" lang="ja-JP" altLang="en-US" sz="3600" dirty="0">
                  <a:solidFill>
                    <a:schemeClr val="tx1"/>
                  </a:solidFill>
                </a:rPr>
                <a:t>対策</a:t>
              </a:r>
              <a:r>
                <a:rPr kumimoji="1" lang="ja-JP" altLang="en-US" sz="3600" dirty="0" smtClean="0">
                  <a:solidFill>
                    <a:schemeClr val="tx1"/>
                  </a:solidFill>
                </a:rPr>
                <a:t>が</a:t>
              </a:r>
              <a:r>
                <a:rPr kumimoji="1" lang="ja-JP" altLang="en-US" sz="3600" dirty="0">
                  <a:solidFill>
                    <a:schemeClr val="tx1"/>
                  </a:solidFill>
                </a:rPr>
                <a:t>重要</a:t>
              </a:r>
              <a:r>
                <a:rPr kumimoji="1" lang="ja-JP" altLang="en-US" sz="3600" dirty="0" smtClean="0">
                  <a:solidFill>
                    <a:schemeClr val="tx1"/>
                  </a:solidFill>
                </a:rPr>
                <a:t>です！</a:t>
              </a:r>
              <a:endParaRPr kumimoji="1" lang="ja-JP" altLang="en-US" sz="3600" dirty="0">
                <a:solidFill>
                  <a:schemeClr val="tx1"/>
                </a:solidFill>
              </a:endParaRPr>
            </a:p>
          </p:txBody>
        </p:sp>
        <p:sp>
          <p:nvSpPr>
            <p:cNvPr id="4" name="テキスト ボックス 3"/>
            <p:cNvSpPr txBox="1"/>
            <p:nvPr/>
          </p:nvSpPr>
          <p:spPr>
            <a:xfrm>
              <a:off x="1985791" y="1664939"/>
              <a:ext cx="2886419" cy="461665"/>
            </a:xfrm>
            <a:prstGeom prst="rect">
              <a:avLst/>
            </a:prstGeom>
            <a:noFill/>
          </p:spPr>
          <p:txBody>
            <a:bodyPr wrap="square" rtlCol="0">
              <a:spAutoFit/>
            </a:bodyPr>
            <a:lstStyle/>
            <a:p>
              <a:pPr algn="ctr"/>
              <a:r>
                <a:rPr kumimoji="1" lang="ja-JP" altLang="en-US" sz="2400" dirty="0" smtClean="0"/>
                <a:t>東京都からのお願い</a:t>
              </a:r>
              <a:endParaRPr kumimoji="1" lang="ja-JP" altLang="en-US" sz="2400"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063740">
              <a:off x="800754" y="1231312"/>
              <a:ext cx="1239644" cy="1239644"/>
            </a:xfrm>
            <a:prstGeom prst="rect">
              <a:avLst/>
            </a:prstGeom>
          </p:spPr>
        </p:pic>
        <p:sp>
          <p:nvSpPr>
            <p:cNvPr id="6" name="テキスト ボックス 5"/>
            <p:cNvSpPr txBox="1"/>
            <p:nvPr/>
          </p:nvSpPr>
          <p:spPr>
            <a:xfrm>
              <a:off x="680400" y="3876499"/>
              <a:ext cx="5497200" cy="5386090"/>
            </a:xfrm>
            <a:prstGeom prst="rect">
              <a:avLst/>
            </a:prstGeom>
            <a:solidFill>
              <a:srgbClr val="FFF2D3"/>
            </a:solidFill>
          </p:spPr>
          <p:txBody>
            <a:bodyPr wrap="square" rtlCol="0">
              <a:spAutoFit/>
            </a:bodyPr>
            <a:lstStyle/>
            <a:p>
              <a:pPr marL="228600" indent="-228600">
                <a:buFont typeface="+mj-lt"/>
                <a:buAutoNum type="arabicPeriod"/>
              </a:pPr>
              <a:r>
                <a:rPr kumimoji="1" lang="ja-JP" altLang="en-US" b="1" dirty="0" smtClean="0">
                  <a:solidFill>
                    <a:schemeClr val="accent4">
                      <a:lumMod val="50000"/>
                    </a:schemeClr>
                  </a:solidFill>
                </a:rPr>
                <a:t>植物質が中心、しかし、ハチ、アリ類も好む</a:t>
              </a:r>
              <a:endParaRPr kumimoji="1" lang="ja-JP" altLang="en-US" b="1" dirty="0">
                <a:solidFill>
                  <a:schemeClr val="accent4">
                    <a:lumMod val="50000"/>
                  </a:schemeClr>
                </a:solidFill>
              </a:endParaRPr>
            </a:p>
            <a:p>
              <a:pPr lvl="1"/>
              <a:r>
                <a:rPr kumimoji="1" lang="ja-JP" altLang="en-US" sz="1600" dirty="0"/>
                <a:t>夏以降</a:t>
              </a:r>
              <a:r>
                <a:rPr kumimoji="1" lang="ja-JP" altLang="en-US" sz="1600" dirty="0" smtClean="0"/>
                <a:t>になると</a:t>
              </a:r>
              <a:r>
                <a:rPr kumimoji="1" lang="ja-JP" altLang="en-US" sz="1600" dirty="0"/>
                <a:t>次第</a:t>
              </a:r>
              <a:r>
                <a:rPr kumimoji="1" lang="ja-JP" altLang="en-US" sz="1600" dirty="0" smtClean="0"/>
                <a:t>に</a:t>
              </a:r>
              <a:r>
                <a:rPr kumimoji="1" lang="ja-JP" altLang="en-US" sz="1600" dirty="0"/>
                <a:t>クマ</a:t>
              </a:r>
              <a:r>
                <a:rPr kumimoji="1" lang="ja-JP" altLang="en-US" sz="1600" dirty="0" smtClean="0"/>
                <a:t>の食物</a:t>
              </a:r>
              <a:r>
                <a:rPr kumimoji="1" lang="en-US" altLang="ja-JP" sz="1600" dirty="0" smtClean="0"/>
                <a:t>(</a:t>
              </a:r>
              <a:r>
                <a:rPr kumimoji="1" lang="ja-JP" altLang="en-US" sz="1600" dirty="0" smtClean="0"/>
                <a:t>多汁な草木類等</a:t>
              </a:r>
              <a:r>
                <a:rPr kumimoji="1" lang="en-US" altLang="ja-JP" sz="1600" dirty="0" smtClean="0"/>
                <a:t>)</a:t>
              </a:r>
              <a:r>
                <a:rPr kumimoji="1" lang="ja-JP" altLang="en-US" sz="1600" dirty="0" smtClean="0"/>
                <a:t>が減少するため、夏場においてはアリ類やハチ類などの昆虫が食物の中心となります。もともと野生のハチ類を好むクマにとって、蜜が集積している巣箱は狙われやすくなっています。</a:t>
              </a:r>
              <a:endParaRPr kumimoji="1" lang="en-US" altLang="ja-JP" sz="1600" dirty="0" smtClean="0"/>
            </a:p>
            <a:p>
              <a:pPr lvl="1"/>
              <a:endParaRPr kumimoji="1" lang="ja-JP" altLang="en-US" sz="1600" dirty="0"/>
            </a:p>
            <a:p>
              <a:pPr marL="228600" indent="-228600">
                <a:buFont typeface="+mj-lt"/>
                <a:buAutoNum type="arabicPeriod" startAt="2"/>
              </a:pPr>
              <a:r>
                <a:rPr kumimoji="1" lang="ja-JP" altLang="en-US" b="1" dirty="0" smtClean="0">
                  <a:solidFill>
                    <a:schemeClr val="accent4">
                      <a:lumMod val="50000"/>
                    </a:schemeClr>
                  </a:solidFill>
                </a:rPr>
                <a:t>捕獲</a:t>
              </a:r>
              <a:r>
                <a:rPr kumimoji="1" lang="ja-JP" altLang="en-US" b="1" dirty="0">
                  <a:solidFill>
                    <a:schemeClr val="accent4">
                      <a:lumMod val="50000"/>
                    </a:schemeClr>
                  </a:solidFill>
                </a:rPr>
                <a:t>だけでは被害を防げない？</a:t>
              </a:r>
            </a:p>
            <a:p>
              <a:pPr lvl="1"/>
              <a:r>
                <a:rPr kumimoji="1" lang="ja-JP" altLang="en-US" sz="1600" dirty="0"/>
                <a:t>クマには明確な縄張りがなく</a:t>
              </a:r>
              <a:r>
                <a:rPr kumimoji="1" lang="ja-JP" altLang="en-US" sz="1600" dirty="0" smtClean="0"/>
                <a:t>、</a:t>
              </a:r>
              <a:r>
                <a:rPr kumimoji="1" lang="ja-JP" altLang="en-US" sz="1600" dirty="0"/>
                <a:t>多</a:t>
              </a:r>
              <a:r>
                <a:rPr kumimoji="1" lang="ja-JP" altLang="en-US" sz="1600" dirty="0" smtClean="0"/>
                <a:t>くの個体</a:t>
              </a:r>
              <a:r>
                <a:rPr kumimoji="1" lang="ja-JP" altLang="en-US" sz="1600" dirty="0"/>
                <a:t>の</a:t>
              </a:r>
              <a:r>
                <a:rPr kumimoji="1" lang="ja-JP" altLang="en-US" sz="1600" dirty="0" smtClean="0"/>
                <a:t>行動圏が大幅</a:t>
              </a:r>
              <a:r>
                <a:rPr kumimoji="1" lang="ja-JP" altLang="en-US" sz="1600" dirty="0"/>
                <a:t>に</a:t>
              </a:r>
              <a:r>
                <a:rPr kumimoji="1" lang="ja-JP" altLang="en-US" sz="1600" dirty="0" smtClean="0"/>
                <a:t>重複しています</a:t>
              </a:r>
              <a:r>
                <a:rPr kumimoji="1" lang="ja-JP" altLang="en-US" sz="1600" dirty="0"/>
                <a:t>。多くの場合</a:t>
              </a:r>
              <a:r>
                <a:rPr kumimoji="1" lang="ja-JP" altLang="en-US" sz="1600" dirty="0" smtClean="0"/>
                <a:t>、定着している個体</a:t>
              </a:r>
              <a:r>
                <a:rPr kumimoji="1" lang="ja-JP" altLang="en-US" sz="1600" dirty="0"/>
                <a:t>を捕獲しても</a:t>
              </a:r>
              <a:r>
                <a:rPr kumimoji="1" lang="ja-JP" altLang="en-US" sz="1600" dirty="0" smtClean="0"/>
                <a:t>、</a:t>
              </a:r>
              <a:r>
                <a:rPr kumimoji="1" lang="ja-JP" altLang="en-US" sz="1600" dirty="0"/>
                <a:t>誘引</a:t>
              </a:r>
              <a:r>
                <a:rPr kumimoji="1" lang="ja-JP" altLang="en-US" sz="1600" dirty="0" smtClean="0"/>
                <a:t>する原因となっている</a:t>
              </a:r>
              <a:r>
                <a:rPr kumimoji="1" lang="ja-JP" altLang="en-US" sz="1600" dirty="0"/>
                <a:t>物への対策がなされない限り、周辺の別の個体が再び加害するだけで</a:t>
              </a:r>
              <a:r>
                <a:rPr kumimoji="1" lang="ja-JP" altLang="en-US" sz="1600" dirty="0" smtClean="0"/>
                <a:t>、被害が完全に収まるとは言えません。</a:t>
              </a:r>
              <a:endParaRPr kumimoji="1" lang="en-US" altLang="ja-JP" sz="1600" dirty="0" smtClean="0"/>
            </a:p>
            <a:p>
              <a:pPr lvl="1"/>
              <a:endParaRPr kumimoji="1" lang="ja-JP" altLang="en-US" sz="1600" dirty="0"/>
            </a:p>
            <a:p>
              <a:pPr marL="228600" indent="-228600">
                <a:buFont typeface="+mj-lt"/>
                <a:buAutoNum type="arabicPeriod" startAt="3"/>
              </a:pPr>
              <a:r>
                <a:rPr kumimoji="1" lang="ja-JP" altLang="en-US" b="1" dirty="0" smtClean="0">
                  <a:solidFill>
                    <a:schemeClr val="accent4">
                      <a:lumMod val="50000"/>
                    </a:schemeClr>
                  </a:solidFill>
                </a:rPr>
                <a:t>人里</a:t>
              </a:r>
              <a:r>
                <a:rPr kumimoji="1" lang="ja-JP" altLang="en-US" b="1" dirty="0">
                  <a:solidFill>
                    <a:schemeClr val="accent4">
                      <a:lumMod val="50000"/>
                    </a:schemeClr>
                  </a:solidFill>
                </a:rPr>
                <a:t>で美味しいエサがあることを覚えさせないことが重要！！</a:t>
              </a:r>
            </a:p>
            <a:p>
              <a:pPr lvl="1"/>
              <a:r>
                <a:rPr kumimoji="1" lang="ja-JP" altLang="en-US" sz="1600" dirty="0"/>
                <a:t>クマ被害を防ぐためには、人里でハチミツ等の味を覚えさせないことが</a:t>
              </a:r>
              <a:r>
                <a:rPr kumimoji="1" lang="ja-JP" altLang="en-US" sz="1600" dirty="0" smtClean="0"/>
                <a:t>何より</a:t>
              </a:r>
              <a:r>
                <a:rPr kumimoji="1" lang="ja-JP" altLang="en-US" sz="1600" dirty="0"/>
                <a:t>重要です。そのため、</a:t>
              </a:r>
              <a:r>
                <a:rPr kumimoji="1" lang="ja-JP" altLang="en-US" sz="1600" dirty="0" smtClean="0"/>
                <a:t>養蜂場</a:t>
              </a:r>
              <a:r>
                <a:rPr kumimoji="1" lang="ja-JP" altLang="en-US" sz="1600" dirty="0"/>
                <a:t>や果樹園を電気柵で囲い、１頭たり</a:t>
              </a:r>
              <a:r>
                <a:rPr kumimoji="1" lang="ja-JP" altLang="en-US" sz="1600" dirty="0" smtClean="0"/>
                <a:t>とも侵入</a:t>
              </a:r>
              <a:r>
                <a:rPr kumimoji="1" lang="ja-JP" altLang="en-US" sz="1600" dirty="0"/>
                <a:t>させない対策が必要です。正しく設置された電気柵は、クマの侵入</a:t>
              </a:r>
              <a:r>
                <a:rPr kumimoji="1" lang="ja-JP" altLang="en-US" sz="1600" dirty="0" smtClean="0"/>
                <a:t>を防ぐ</a:t>
              </a:r>
              <a:r>
                <a:rPr kumimoji="1" lang="ja-JP" altLang="en-US" sz="1600" dirty="0"/>
                <a:t>効果があります</a:t>
              </a:r>
              <a:r>
                <a:rPr kumimoji="1" lang="ja-JP" altLang="en-US" sz="1600" dirty="0" smtClean="0"/>
                <a:t>。</a:t>
              </a:r>
              <a:endParaRPr kumimoji="1" lang="ja-JP" altLang="en-US" sz="1600" dirty="0"/>
            </a:p>
          </p:txBody>
        </p:sp>
        <p:sp>
          <p:nvSpPr>
            <p:cNvPr id="8" name="テキスト ボックス 7"/>
            <p:cNvSpPr txBox="1"/>
            <p:nvPr/>
          </p:nvSpPr>
          <p:spPr>
            <a:xfrm>
              <a:off x="673093" y="883750"/>
              <a:ext cx="2886419" cy="461665"/>
            </a:xfrm>
            <a:prstGeom prst="rect">
              <a:avLst/>
            </a:prstGeom>
            <a:noFill/>
          </p:spPr>
          <p:txBody>
            <a:bodyPr wrap="square" rtlCol="0">
              <a:spAutoFit/>
            </a:bodyPr>
            <a:lstStyle/>
            <a:p>
              <a:r>
                <a:rPr kumimoji="1" lang="ja-JP" altLang="en-US" sz="2400" dirty="0" smtClean="0"/>
                <a:t>養蜂家の皆様へ</a:t>
              </a:r>
              <a:endParaRPr kumimoji="1" lang="ja-JP" altLang="en-US" sz="2400" dirty="0"/>
            </a:p>
          </p:txBody>
        </p:sp>
        <p:sp>
          <p:nvSpPr>
            <p:cNvPr id="9" name="テキスト ボックス 8"/>
            <p:cNvSpPr txBox="1"/>
            <p:nvPr/>
          </p:nvSpPr>
          <p:spPr>
            <a:xfrm>
              <a:off x="4370700" y="350141"/>
              <a:ext cx="2155372" cy="369332"/>
            </a:xfrm>
            <a:prstGeom prst="rect">
              <a:avLst/>
            </a:prstGeom>
            <a:noFill/>
          </p:spPr>
          <p:txBody>
            <a:bodyPr wrap="square" rtlCol="0">
              <a:spAutoFit/>
            </a:bodyPr>
            <a:lstStyle/>
            <a:p>
              <a:r>
                <a:rPr kumimoji="1" lang="en-US" altLang="ja-JP" dirty="0" smtClean="0"/>
                <a:t>2021.7.30 (</a:t>
              </a:r>
              <a:r>
                <a:rPr kumimoji="1" lang="ja-JP" altLang="en-US" dirty="0" smtClean="0"/>
                <a:t>夏</a:t>
              </a:r>
              <a:r>
                <a:rPr kumimoji="1" lang="en-US" altLang="ja-JP" dirty="0" smtClean="0"/>
                <a:t>ver.)</a:t>
              </a:r>
              <a:endParaRPr kumimoji="1" lang="ja-JP" altLang="en-US" dirty="0"/>
            </a:p>
          </p:txBody>
        </p:sp>
        <p:sp>
          <p:nvSpPr>
            <p:cNvPr id="11" name="正方形/長方形 10"/>
            <p:cNvSpPr/>
            <p:nvPr/>
          </p:nvSpPr>
          <p:spPr>
            <a:xfrm>
              <a:off x="535577" y="802392"/>
              <a:ext cx="5786846" cy="8735963"/>
            </a:xfrm>
            <a:prstGeom prst="rect">
              <a:avLst/>
            </a:pr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6775" y="8895805"/>
            <a:ext cx="500449" cy="500449"/>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81452" y="878717"/>
            <a:ext cx="1358240" cy="1792399"/>
          </a:xfrm>
          <a:prstGeom prst="rect">
            <a:avLst/>
          </a:prstGeom>
        </p:spPr>
      </p:pic>
    </p:spTree>
    <p:extLst>
      <p:ext uri="{BB962C8B-B14F-4D97-AF65-F5344CB8AC3E}">
        <p14:creationId xmlns:p14="http://schemas.microsoft.com/office/powerpoint/2010/main" val="1619825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535577" y="367646"/>
            <a:ext cx="5873175" cy="9170709"/>
            <a:chOff x="535577" y="735290"/>
            <a:chExt cx="5873175" cy="9170709"/>
          </a:xfrm>
        </p:grpSpPr>
        <p:sp>
          <p:nvSpPr>
            <p:cNvPr id="2" name="正方形/長方形 1"/>
            <p:cNvSpPr/>
            <p:nvPr/>
          </p:nvSpPr>
          <p:spPr>
            <a:xfrm>
              <a:off x="535577" y="735290"/>
              <a:ext cx="5786846" cy="9170709"/>
            </a:xfrm>
            <a:prstGeom prst="rect">
              <a:avLst/>
            </a:prstGeom>
            <a:no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680400" y="912379"/>
              <a:ext cx="5497200" cy="769441"/>
            </a:xfrm>
            <a:prstGeom prst="rect">
              <a:avLst/>
            </a:prstGeom>
            <a:solidFill>
              <a:srgbClr val="FFFF00"/>
            </a:solidFill>
            <a:ln w="50800" cmpd="dbl">
              <a:solidFill>
                <a:schemeClr val="tx1"/>
              </a:solidFill>
            </a:ln>
          </p:spPr>
          <p:txBody>
            <a:bodyPr wrap="square" rtlCol="0">
              <a:spAutoFit/>
            </a:bodyPr>
            <a:lstStyle/>
            <a:p>
              <a:r>
                <a:rPr kumimoji="1" lang="ja-JP" altLang="en-US" sz="2000" dirty="0" smtClean="0"/>
                <a:t>地域</a:t>
              </a:r>
              <a:r>
                <a:rPr kumimoji="1" lang="ja-JP" altLang="en-US" sz="2000" dirty="0"/>
                <a:t>の安全を守るため、養蜂場の被害を防ぐため、</a:t>
              </a:r>
              <a:r>
                <a:rPr kumimoji="1" lang="ja-JP" altLang="en-US" sz="2400" u="sng" dirty="0">
                  <a:solidFill>
                    <a:srgbClr val="FF0000"/>
                  </a:solidFill>
                </a:rPr>
                <a:t>電気柵設置</a:t>
              </a:r>
              <a:r>
                <a:rPr kumimoji="1" lang="ja-JP" altLang="en-US" sz="2000" dirty="0"/>
                <a:t>による被害防除を実施して</a:t>
              </a:r>
              <a:r>
                <a:rPr kumimoji="1" lang="ja-JP" altLang="en-US" sz="2000" dirty="0" smtClean="0"/>
                <a:t>ください</a:t>
              </a:r>
              <a:r>
                <a:rPr kumimoji="1" lang="en-US" altLang="ja-JP" sz="2000" dirty="0"/>
                <a:t>‼</a:t>
              </a:r>
              <a:endParaRPr kumimoji="1" lang="ja-JP" altLang="en-US" sz="2000" dirty="0"/>
            </a:p>
          </p:txBody>
        </p:sp>
        <p:sp>
          <p:nvSpPr>
            <p:cNvPr id="7" name="テキスト ボックス 6"/>
            <p:cNvSpPr txBox="1"/>
            <p:nvPr/>
          </p:nvSpPr>
          <p:spPr>
            <a:xfrm>
              <a:off x="680869" y="4840270"/>
              <a:ext cx="5496263" cy="4924425"/>
            </a:xfrm>
            <a:prstGeom prst="rect">
              <a:avLst/>
            </a:prstGeom>
            <a:solidFill>
              <a:schemeClr val="accent2">
                <a:lumMod val="20000"/>
                <a:lumOff val="80000"/>
              </a:schemeClr>
            </a:solidFill>
          </p:spPr>
          <p:txBody>
            <a:bodyPr wrap="square" rtlCol="0">
              <a:spAutoFit/>
            </a:bodyPr>
            <a:lstStyle/>
            <a:p>
              <a:pPr algn="ctr"/>
              <a:r>
                <a:rPr kumimoji="1" lang="ja-JP" altLang="en-US" b="1" dirty="0"/>
                <a:t>＜設置上の注意点＞</a:t>
              </a:r>
            </a:p>
            <a:p>
              <a:r>
                <a:rPr kumimoji="1" lang="ja-JP" altLang="en-US" sz="1600" dirty="0"/>
                <a:t>電気柵は、有効な防除手段ですが、誤った設置方法が</a:t>
              </a:r>
              <a:r>
                <a:rPr kumimoji="1" lang="ja-JP" altLang="en-US" sz="1600" dirty="0" smtClean="0"/>
                <a:t>目立ちます。</a:t>
              </a:r>
              <a:endParaRPr kumimoji="1" lang="en-US" altLang="ja-JP" sz="1600" dirty="0" smtClean="0"/>
            </a:p>
            <a:p>
              <a:r>
                <a:rPr kumimoji="1" lang="ja-JP" altLang="en-US" sz="1600" dirty="0" smtClean="0"/>
                <a:t>特</a:t>
              </a:r>
              <a:r>
                <a:rPr kumimoji="1" lang="ja-JP" altLang="en-US" sz="1600" dirty="0"/>
                <a:t>に以下の点にお気をつけください</a:t>
              </a:r>
              <a:r>
                <a:rPr kumimoji="1" lang="ja-JP" altLang="en-US" sz="1600" dirty="0" smtClean="0"/>
                <a:t>。</a:t>
              </a:r>
              <a:endParaRPr kumimoji="1" lang="en-US" altLang="ja-JP" sz="1600" dirty="0" smtClean="0"/>
            </a:p>
            <a:p>
              <a:endParaRPr kumimoji="1" lang="ja-JP" altLang="en-US" sz="1600" dirty="0"/>
            </a:p>
            <a:p>
              <a:pPr marL="342900" indent="-342900">
                <a:buFont typeface="+mj-lt"/>
                <a:buAutoNum type="arabicPeriod"/>
              </a:pPr>
              <a:r>
                <a:rPr kumimoji="1" lang="ja-JP" altLang="en-US" b="1" dirty="0" smtClean="0"/>
                <a:t>電圧</a:t>
              </a:r>
              <a:r>
                <a:rPr kumimoji="1" lang="ja-JP" altLang="en-US" b="1" dirty="0"/>
                <a:t>のチェックをしましょう</a:t>
              </a:r>
            </a:p>
            <a:p>
              <a:pPr lvl="1"/>
              <a:r>
                <a:rPr kumimoji="1" lang="ja-JP" altLang="en-US" sz="1600" dirty="0" smtClean="0"/>
                <a:t>電圧は最低でも</a:t>
              </a:r>
              <a:r>
                <a:rPr kumimoji="1" lang="en-US" altLang="ja-JP" sz="1600" dirty="0" smtClean="0">
                  <a:solidFill>
                    <a:srgbClr val="FF0000"/>
                  </a:solidFill>
                </a:rPr>
                <a:t>6,000V</a:t>
              </a:r>
              <a:r>
                <a:rPr kumimoji="1" lang="ja-JP" altLang="en-US" sz="1600" dirty="0" smtClean="0"/>
                <a:t>を保つようにしてください。</a:t>
              </a:r>
              <a:r>
                <a:rPr kumimoji="1" lang="ja-JP" altLang="en-US" sz="1600" dirty="0"/>
                <a:t>電源が設置距離に</a:t>
              </a:r>
              <a:r>
                <a:rPr kumimoji="1" lang="ja-JP" altLang="en-US" sz="1600" dirty="0" smtClean="0"/>
                <a:t>合っていなかったり</a:t>
              </a:r>
              <a:r>
                <a:rPr kumimoji="1" lang="ja-JP" altLang="en-US" sz="1600" dirty="0"/>
                <a:t>、電線のどこかで雑草や金属製のポール等</a:t>
              </a:r>
              <a:r>
                <a:rPr kumimoji="1" lang="ja-JP" altLang="en-US" sz="1600" dirty="0" smtClean="0"/>
                <a:t>が触れて漏電したりすると電圧</a:t>
              </a:r>
              <a:r>
                <a:rPr kumimoji="1" lang="ja-JP" altLang="en-US" sz="1600" dirty="0"/>
                <a:t>が低下することがあります</a:t>
              </a:r>
              <a:r>
                <a:rPr kumimoji="1" lang="ja-JP" altLang="en-US" sz="1600" dirty="0" smtClean="0"/>
                <a:t>。</a:t>
              </a:r>
              <a:endParaRPr kumimoji="1" lang="en-US" altLang="ja-JP" sz="1600" dirty="0" smtClean="0"/>
            </a:p>
            <a:p>
              <a:pPr marL="342900" indent="-342900">
                <a:buFont typeface="+mj-lt"/>
                <a:buAutoNum type="arabicPeriod"/>
              </a:pPr>
              <a:endParaRPr kumimoji="1" lang="ja-JP" altLang="en-US" sz="1600" dirty="0"/>
            </a:p>
            <a:p>
              <a:pPr marL="342900" indent="-342900">
                <a:buFont typeface="+mj-lt"/>
                <a:buAutoNum type="arabicPeriod"/>
              </a:pPr>
              <a:r>
                <a:rPr kumimoji="1" lang="ja-JP" altLang="en-US" b="1" dirty="0" smtClean="0"/>
                <a:t>アース</a:t>
              </a:r>
              <a:r>
                <a:rPr kumimoji="1" lang="ja-JP" altLang="en-US" b="1" dirty="0"/>
                <a:t>設置の不備</a:t>
              </a:r>
            </a:p>
            <a:p>
              <a:pPr lvl="1"/>
              <a:r>
                <a:rPr kumimoji="1" lang="ja-JP" altLang="en-US" sz="1600" dirty="0"/>
                <a:t>アースの差し込み等が不十分であったり、差し込み場所が乾燥</a:t>
              </a:r>
              <a:r>
                <a:rPr kumimoji="1" lang="ja-JP" altLang="en-US" sz="1600" dirty="0" smtClean="0"/>
                <a:t>したりして</a:t>
              </a:r>
              <a:r>
                <a:rPr kumimoji="1" lang="ja-JP" altLang="en-US" sz="1600" dirty="0"/>
                <a:t>いるとショックが弱まってしまいます</a:t>
              </a:r>
              <a:r>
                <a:rPr kumimoji="1" lang="ja-JP" altLang="en-US" sz="1600" dirty="0" smtClean="0"/>
                <a:t>。</a:t>
              </a:r>
              <a:endParaRPr kumimoji="1" lang="en-US" altLang="ja-JP" sz="1600" dirty="0" smtClean="0"/>
            </a:p>
            <a:p>
              <a:pPr marL="342900" indent="-342900">
                <a:buFont typeface="+mj-lt"/>
                <a:buAutoNum type="arabicPeriod"/>
              </a:pPr>
              <a:endParaRPr kumimoji="1" lang="ja-JP" altLang="en-US" sz="1600" dirty="0"/>
            </a:p>
            <a:p>
              <a:pPr marL="342900" indent="-342900">
                <a:buFont typeface="+mj-lt"/>
                <a:buAutoNum type="arabicPeriod"/>
              </a:pPr>
              <a:r>
                <a:rPr kumimoji="1" lang="ja-JP" altLang="en-US" b="1" dirty="0" smtClean="0"/>
                <a:t>周辺</a:t>
              </a:r>
              <a:r>
                <a:rPr kumimoji="1" lang="ja-JP" altLang="en-US" b="1" dirty="0"/>
                <a:t>の環境整備</a:t>
              </a:r>
            </a:p>
            <a:p>
              <a:pPr lvl="1"/>
              <a:r>
                <a:rPr kumimoji="1" lang="ja-JP" altLang="en-US" sz="1600" dirty="0"/>
                <a:t>電気柵を設置するだけでなく、周辺のヤブの刈り払い、</a:t>
              </a:r>
              <a:r>
                <a:rPr kumimoji="1" lang="ja-JP" altLang="en-US" sz="1600" dirty="0" smtClean="0"/>
                <a:t>誘引物の除去</a:t>
              </a:r>
              <a:r>
                <a:rPr kumimoji="1" lang="en-US" altLang="ja-JP" sz="1600" dirty="0" smtClean="0"/>
                <a:t>(</a:t>
              </a:r>
              <a:r>
                <a:rPr kumimoji="1" lang="ja-JP" altLang="en-US" sz="1600" dirty="0" smtClean="0"/>
                <a:t>使っていない巣箱や巣脾、生</a:t>
              </a:r>
              <a:r>
                <a:rPr kumimoji="1" lang="ja-JP" altLang="en-US" sz="1600" dirty="0"/>
                <a:t>ごみ等の適切な処理</a:t>
              </a:r>
              <a:r>
                <a:rPr kumimoji="1" lang="en-US" altLang="ja-JP" sz="1600" dirty="0" smtClean="0"/>
                <a:t>)</a:t>
              </a:r>
              <a:r>
                <a:rPr kumimoji="1" lang="ja-JP" altLang="en-US" sz="1600" dirty="0" smtClean="0"/>
                <a:t> 等と</a:t>
              </a:r>
              <a:r>
                <a:rPr kumimoji="1" lang="ja-JP" altLang="en-US" sz="1600" dirty="0"/>
                <a:t>セットで行うことが</a:t>
              </a:r>
              <a:r>
                <a:rPr kumimoji="1" lang="ja-JP" altLang="en-US" sz="1600" dirty="0" smtClean="0"/>
                <a:t>効果的</a:t>
              </a:r>
              <a:r>
                <a:rPr kumimoji="1" lang="ja-JP" altLang="en-US" sz="1600" dirty="0"/>
                <a:t>です。</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335" y="1910199"/>
              <a:ext cx="5377331" cy="2221479"/>
            </a:xfrm>
            <a:prstGeom prst="rect">
              <a:avLst/>
            </a:prstGeom>
          </p:spPr>
        </p:pic>
        <p:sp>
          <p:nvSpPr>
            <p:cNvPr id="6" name="テキスト ボックス 5"/>
            <p:cNvSpPr txBox="1"/>
            <p:nvPr/>
          </p:nvSpPr>
          <p:spPr>
            <a:xfrm>
              <a:off x="2414494" y="4187335"/>
              <a:ext cx="3994258" cy="553998"/>
            </a:xfrm>
            <a:prstGeom prst="rect">
              <a:avLst/>
            </a:prstGeom>
            <a:noFill/>
          </p:spPr>
          <p:txBody>
            <a:bodyPr wrap="square" rtlCol="0">
              <a:spAutoFit/>
            </a:bodyPr>
            <a:lstStyle/>
            <a:p>
              <a:r>
                <a:rPr kumimoji="1" lang="ja-JP" altLang="en-US" sz="1000" b="1" dirty="0" smtClean="0"/>
                <a:t>正常な電気柵によりクマがショックを受けるしくみ</a:t>
              </a:r>
              <a:endParaRPr kumimoji="1" lang="en-US" altLang="ja-JP" sz="1000" b="1" dirty="0" smtClean="0"/>
            </a:p>
            <a:p>
              <a:r>
                <a:rPr kumimoji="1" lang="ja-JP" altLang="en-US" sz="1000" dirty="0"/>
                <a:t>出典：ツキノワグマによる養蜂被害防除（一般社団法人日本養蜂協会）</a:t>
              </a:r>
            </a:p>
            <a:p>
              <a:r>
                <a:rPr kumimoji="1" lang="ja-JP" altLang="en-US" sz="1000" dirty="0"/>
                <a:t>（原図：サージミヤワキ㈱神武海氏提供）</a:t>
              </a:r>
            </a:p>
          </p:txBody>
        </p:sp>
      </p:grpSp>
    </p:spTree>
    <p:extLst>
      <p:ext uri="{BB962C8B-B14F-4D97-AF65-F5344CB8AC3E}">
        <p14:creationId xmlns:p14="http://schemas.microsoft.com/office/powerpoint/2010/main" val="365964968"/>
      </p:ext>
    </p:extLst>
  </p:cSld>
  <p:clrMapOvr>
    <a:masterClrMapping/>
  </p:clrMapOvr>
</p:sld>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ユーザー定義 2">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TotalTime>
  <Words>467</Words>
  <Application>Microsoft Office PowerPoint</Application>
  <PresentationFormat>A4 210 x 297 mm</PresentationFormat>
  <Paragraphs>29</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ＭＳ Ｐゴシック</vt:lpstr>
      <vt:lpstr>Arial</vt:lpstr>
      <vt:lpstr>Office テーマ</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東京都</cp:lastModifiedBy>
  <cp:revision>19</cp:revision>
  <cp:lastPrinted>2021-07-30T05:00:30Z</cp:lastPrinted>
  <dcterms:created xsi:type="dcterms:W3CDTF">2021-07-29T06:21:25Z</dcterms:created>
  <dcterms:modified xsi:type="dcterms:W3CDTF">2021-07-30T05:05:19Z</dcterms:modified>
</cp:coreProperties>
</file>